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4" r:id="rId18"/>
    <p:sldId id="275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868" autoAdjust="0"/>
    <p:restoredTop sz="94343" autoAdjust="0"/>
  </p:normalViewPr>
  <p:slideViewPr>
    <p:cSldViewPr snapToGrid="0">
      <p:cViewPr varScale="1">
        <p:scale>
          <a:sx n="72" d="100"/>
          <a:sy n="72" d="100"/>
        </p:scale>
        <p:origin x="13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7DB1A70-E359-4A7C-92EE-84AEB1AE097C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8B5142D-9084-4271-9965-C8AA792CA0E0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687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1A70-E359-4A7C-92EE-84AEB1AE097C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142D-9084-4271-9965-C8AA792CA0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438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1A70-E359-4A7C-92EE-84AEB1AE097C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142D-9084-4271-9965-C8AA792CA0E0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688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1A70-E359-4A7C-92EE-84AEB1AE097C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142D-9084-4271-9965-C8AA792CA0E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92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1A70-E359-4A7C-92EE-84AEB1AE097C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142D-9084-4271-9965-C8AA792CA0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2332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1A70-E359-4A7C-92EE-84AEB1AE097C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142D-9084-4271-9965-C8AA792CA0E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278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1A70-E359-4A7C-92EE-84AEB1AE097C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142D-9084-4271-9965-C8AA792CA0E0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970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1A70-E359-4A7C-92EE-84AEB1AE097C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142D-9084-4271-9965-C8AA792CA0E0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853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1A70-E359-4A7C-92EE-84AEB1AE097C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142D-9084-4271-9965-C8AA792CA0E0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12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1A70-E359-4A7C-92EE-84AEB1AE097C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142D-9084-4271-9965-C8AA792CA0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242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1A70-E359-4A7C-92EE-84AEB1AE097C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142D-9084-4271-9965-C8AA792CA0E0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707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1A70-E359-4A7C-92EE-84AEB1AE097C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142D-9084-4271-9965-C8AA792CA0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8301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1A70-E359-4A7C-92EE-84AEB1AE097C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142D-9084-4271-9965-C8AA792CA0E0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182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1A70-E359-4A7C-92EE-84AEB1AE097C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142D-9084-4271-9965-C8AA792CA0E0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61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1A70-E359-4A7C-92EE-84AEB1AE097C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142D-9084-4271-9965-C8AA792CA0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670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1A70-E359-4A7C-92EE-84AEB1AE097C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142D-9084-4271-9965-C8AA792CA0E0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2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1A70-E359-4A7C-92EE-84AEB1AE097C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142D-9084-4271-9965-C8AA792CA0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415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DB1A70-E359-4A7C-92EE-84AEB1AE097C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B5142D-9084-4271-9965-C8AA792CA0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596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71879" y="2821577"/>
            <a:ext cx="7849688" cy="2220685"/>
          </a:xfrm>
        </p:spPr>
        <p:txBody>
          <a:bodyPr/>
          <a:lstStyle/>
          <a:p>
            <a:r>
              <a:rPr lang="pl-PL" sz="3200" b="1" dirty="0">
                <a:solidFill>
                  <a:srgbClr val="C00000"/>
                </a:solidFill>
              </a:rPr>
              <a:t>Jestem aktywnym i świadomym uczestnikiem rynku pracy! </a:t>
            </a:r>
            <a:br>
              <a:rPr lang="pl-PL" sz="3200" b="1" dirty="0">
                <a:solidFill>
                  <a:srgbClr val="C00000"/>
                </a:solidFill>
              </a:rPr>
            </a:br>
            <a:r>
              <a:rPr lang="pl-PL" sz="3200" b="1" dirty="0">
                <a:solidFill>
                  <a:srgbClr val="C00000"/>
                </a:solidFill>
              </a:rPr>
              <a:t>Podejmuję moją pierwszą pracę</a:t>
            </a:r>
            <a:r>
              <a:rPr lang="pl-PL" sz="3200" b="1" dirty="0">
                <a:solidFill>
                  <a:srgbClr val="C00000"/>
                </a:solidFill>
                <a:sym typeface="Wingdings" panose="05000000000000000000" pitchFamily="2" charset="2"/>
              </a:rPr>
              <a:t>.</a:t>
            </a:r>
            <a:endParaRPr lang="pl-PL" sz="3200" b="1" dirty="0">
              <a:solidFill>
                <a:srgbClr val="C0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71879" y="5537199"/>
            <a:ext cx="6815669" cy="1320800"/>
          </a:xfrm>
        </p:spPr>
        <p:txBody>
          <a:bodyPr>
            <a:normAutofit/>
          </a:bodyPr>
          <a:lstStyle/>
          <a:p>
            <a:r>
              <a:rPr lang="pl-PL" b="1" dirty="0"/>
              <a:t>WEBQUEST JEST PRZEZNACZONY </a:t>
            </a:r>
          </a:p>
          <a:p>
            <a:r>
              <a:rPr lang="pl-PL" b="1" dirty="0"/>
              <a:t>DLA KLAS SZKOŁY POLICEALNEJ O KIERUNKU ADMINISTRACYJNYM</a:t>
            </a:r>
          </a:p>
          <a:p>
            <a:pPr algn="just"/>
            <a:endParaRPr lang="pl-PL" dirty="0"/>
          </a:p>
        </p:txBody>
      </p:sp>
      <p:pic>
        <p:nvPicPr>
          <p:cNvPr id="1026" name="Picture 2" descr="37 Best Emoticon images | Emoticon, Funny emoticons, Emoticons emoj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548" y="3762104"/>
            <a:ext cx="3204452" cy="3095896"/>
          </a:xfrm>
          <a:prstGeom prst="rect">
            <a:avLst/>
          </a:prstGeom>
          <a:solidFill>
            <a:schemeClr val="accent2">
              <a:lumMod val="20000"/>
              <a:lumOff val="80000"/>
              <a:alpha val="86000"/>
            </a:schemeClr>
          </a:solidFill>
          <a:effectLst>
            <a:glow rad="63500">
              <a:schemeClr val="accent2">
                <a:lumMod val="20000"/>
                <a:lumOff val="80000"/>
                <a:alpha val="40000"/>
              </a:schemeClr>
            </a:glow>
          </a:effectLst>
        </p:spPr>
      </p:pic>
      <p:pic>
        <p:nvPicPr>
          <p:cNvPr id="6" name="Picture 2" descr="EOG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096" y="344727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3505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0263" y="2455816"/>
            <a:ext cx="11273247" cy="397110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4800" b="1" dirty="0">
                <a:solidFill>
                  <a:srgbClr val="C00000"/>
                </a:solidFill>
              </a:rPr>
              <a:t>PROCES</a:t>
            </a:r>
          </a:p>
          <a:p>
            <a:pPr marL="0" indent="0">
              <a:buNone/>
            </a:pPr>
            <a:r>
              <a:rPr lang="pl-PL" sz="4000" b="1" dirty="0">
                <a:solidFill>
                  <a:schemeClr val="tx1"/>
                </a:solidFill>
              </a:rPr>
              <a:t>5). Przygotujcie wniosek o urlop dla nowego pracownika, który po 3 miesiącach pracy chce wykorzystać przysługujący mu urlop wypoczynkowy. Wzór wniosku o urlop i przepisy prawne dotyczące liczby dni urlopu, odszukajcie we wskazanych przeze mnie źródłach internetowych. </a:t>
            </a:r>
            <a:r>
              <a:rPr lang="pl-PL" sz="4000" b="1" dirty="0">
                <a:solidFill>
                  <a:srgbClr val="00B050"/>
                </a:solidFill>
              </a:rPr>
              <a:t>Sporządzenie wniosku o urlop i ustalenie terminu jego wykorzystania (od kiedy do kiedy) należy zlecić uczniom występującym w roli nowo zatrudnionego pracownika oraz dyrektora.</a:t>
            </a:r>
            <a:endParaRPr lang="pl-PL" sz="4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263" y="483325"/>
            <a:ext cx="4402183" cy="197249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2447" y="483325"/>
            <a:ext cx="3315516" cy="248194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1030" y="483325"/>
            <a:ext cx="3542480" cy="248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13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idx="1"/>
          </p:nvPr>
        </p:nvSpPr>
        <p:spPr>
          <a:xfrm>
            <a:off x="809897" y="757238"/>
            <a:ext cx="10554789" cy="51181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pl-PL" sz="3000" b="1" dirty="0">
                <a:solidFill>
                  <a:srgbClr val="C00000"/>
                </a:solidFill>
              </a:rPr>
              <a:t>PROCES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pl-PL" sz="2600" b="1" dirty="0">
                <a:solidFill>
                  <a:schemeClr val="tx1"/>
                </a:solidFill>
              </a:rPr>
              <a:t>6). Wspólnie w Waszych grupach omówcie i sprawdźcie poprawność przygotowanych dokumentów. Pamiętajcie, że każdy powinien pracować na wspólny efekt końcowy.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pl-PL" sz="2600" b="1" dirty="0">
                <a:solidFill>
                  <a:schemeClr val="tx1"/>
                </a:solidFill>
              </a:rPr>
              <a:t>7). Po zakończeniu zadania zaprezentujcie jego efekty na forum klasy.</a:t>
            </a:r>
          </a:p>
          <a:p>
            <a:pPr marL="0" indent="0">
              <a:buNone/>
            </a:pPr>
            <a:r>
              <a:rPr lang="pl-PL" sz="2600" b="1" dirty="0">
                <a:solidFill>
                  <a:schemeClr val="tx1"/>
                </a:solidFill>
              </a:rPr>
              <a:t>8). Wspólnie zastanówcie się i wskażcie te elementy zadania, które były dla Was najłatwiejsze oraz najtrudniejsze do wykonania.   </a:t>
            </a:r>
          </a:p>
          <a:p>
            <a:pPr marL="0" indent="0">
              <a:buNone/>
            </a:pPr>
            <a:r>
              <a:rPr lang="pl-PL" sz="2600" b="1" dirty="0">
                <a:solidFill>
                  <a:schemeClr val="tx1"/>
                </a:solidFill>
              </a:rPr>
              <a:t>  </a:t>
            </a:r>
            <a:endParaRPr lang="pl-PL" sz="26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269" y="4041480"/>
            <a:ext cx="6152605" cy="2267880"/>
          </a:xfrm>
          <a:prstGeom prst="rect">
            <a:avLst/>
          </a:prstGeom>
        </p:spPr>
      </p:pic>
      <p:pic>
        <p:nvPicPr>
          <p:cNvPr id="1026" name="Picture 2" descr="Nowe perspektywy w woj. łódzk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875" y="4041480"/>
            <a:ext cx="4663440" cy="230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065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05393" y="692331"/>
            <a:ext cx="10868298" cy="540802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10000" b="1" dirty="0">
                <a:solidFill>
                  <a:schemeClr val="accent4"/>
                </a:solidFill>
              </a:rPr>
              <a:t>ŹRÓDŁA</a:t>
            </a:r>
          </a:p>
          <a:p>
            <a:pPr marL="0" indent="0">
              <a:spcAft>
                <a:spcPts val="0"/>
              </a:spcAft>
              <a:buNone/>
            </a:pPr>
            <a:r>
              <a:rPr lang="pl-PL" sz="8000" b="1" dirty="0">
                <a:solidFill>
                  <a:schemeClr val="tx1"/>
                </a:solidFill>
              </a:rPr>
              <a:t>https://biznes.interia.pl/praca/oferty-pracy</a:t>
            </a:r>
          </a:p>
          <a:p>
            <a:pPr marL="0" indent="0">
              <a:buNone/>
            </a:pPr>
            <a:r>
              <a:rPr lang="pl-PL" sz="8000" b="1" dirty="0">
                <a:solidFill>
                  <a:schemeClr val="tx1"/>
                </a:solidFill>
              </a:rPr>
              <a:t>https://www.goldenline.pl/praca/oferty/                                         </a:t>
            </a:r>
            <a:r>
              <a:rPr lang="pl-PL" sz="8000" b="1" dirty="0">
                <a:solidFill>
                  <a:srgbClr val="00B050"/>
                </a:solidFill>
              </a:rPr>
              <a:t>adresy internetowe z ofertami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pl-PL" sz="8000" b="1" dirty="0">
                <a:solidFill>
                  <a:schemeClr val="tx1"/>
                </a:solidFill>
              </a:rPr>
              <a:t>https://www.pracuj.pl/                                                                        </a:t>
            </a:r>
            <a:r>
              <a:rPr lang="pl-PL" sz="8000" b="1" dirty="0">
                <a:solidFill>
                  <a:srgbClr val="00B050"/>
                </a:solidFill>
              </a:rPr>
              <a:t>pracy</a:t>
            </a:r>
          </a:p>
          <a:p>
            <a:pPr marL="0" indent="0">
              <a:buNone/>
            </a:pPr>
            <a:r>
              <a:rPr lang="pl-PL" sz="8000" b="1" dirty="0"/>
              <a:t>https://www.praca.pl/oferty-pracy.html?rekrutacja-online=1</a:t>
            </a:r>
          </a:p>
          <a:p>
            <a:pPr marL="0" indent="0">
              <a:buNone/>
            </a:pPr>
            <a:r>
              <a:rPr lang="pl-PL" sz="8000" b="1" dirty="0"/>
              <a:t>https://www.livecareer.pl/cv/zyciorys-zawodowy</a:t>
            </a:r>
            <a:endParaRPr lang="pl-PL" sz="8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8000" b="1" dirty="0">
                <a:solidFill>
                  <a:schemeClr val="tx1"/>
                </a:solidFill>
              </a:rPr>
              <a:t>https://cv.pracuj.pl/?utm_source=interia&amp;utm_medium=cpc&amp;utm_campaign=interia_kreator_cv&amp;utm_content=1cv</a:t>
            </a:r>
          </a:p>
          <a:p>
            <a:pPr marL="0" indent="0">
              <a:buNone/>
            </a:pPr>
            <a:r>
              <a:rPr lang="pl-PL" sz="8000" b="1" dirty="0"/>
              <a:t>https://poradnikprzedsiebiorcy.pl/-wzor-umowa-o-prace-z-omowieniem</a:t>
            </a:r>
          </a:p>
          <a:p>
            <a:pPr marL="0" indent="0">
              <a:buNone/>
            </a:pPr>
            <a:r>
              <a:rPr lang="pl-PL" sz="8000" b="1" dirty="0"/>
              <a:t>https://poradnikprzedsiebiorcy.pl/kalkulator-wynagrodzen </a:t>
            </a:r>
          </a:p>
          <a:p>
            <a:pPr marL="0" indent="0">
              <a:buNone/>
            </a:pPr>
            <a:r>
              <a:rPr lang="pl-PL" sz="8000" b="1" dirty="0"/>
              <a:t>https://ksiegowosc.infor.pl/podatki/pit/pit/ulgi-odliczenia/3649498,Zerowy-PIT-dla-mlodych-objasnienia-Ministerstwa-Finansow.html#:~:text=21%20ust.,dalej%20%E2%80%9Eulg%C4%85%20dla%20m%C5%82odych%E2%80%9D.&amp;text=Ulga%20dla%20m%C5%82odych%20polega%20na,przez%20podatnika%20do%20uko%C5%84czenia%2026.</a:t>
            </a:r>
          </a:p>
          <a:p>
            <a:pPr marL="0" indent="0">
              <a:buNone/>
            </a:pPr>
            <a:r>
              <a:rPr lang="pl-PL" sz="8000" b="1" dirty="0"/>
              <a:t>https://poradnikprzedsiebiorcy.pl/-wniosek-o-urlop-wypoczynkowy-wzor-z-omowieniem</a:t>
            </a:r>
          </a:p>
        </p:txBody>
      </p:sp>
      <p:sp>
        <p:nvSpPr>
          <p:cNvPr id="2" name="Nawias klamrowy zamykający 1"/>
          <p:cNvSpPr/>
          <p:nvPr/>
        </p:nvSpPr>
        <p:spPr>
          <a:xfrm>
            <a:off x="7563394" y="953589"/>
            <a:ext cx="300446" cy="1541417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7886" y="32659"/>
            <a:ext cx="2207622" cy="106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11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05394" y="770709"/>
            <a:ext cx="10855235" cy="543414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pl-PL" sz="3000" b="1" dirty="0">
                <a:solidFill>
                  <a:schemeClr val="accent4"/>
                </a:solidFill>
              </a:rPr>
              <a:t>ŹRÓDŁA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pl-PL" sz="2500" b="1" dirty="0">
                <a:solidFill>
                  <a:schemeClr val="accent3"/>
                </a:solidFill>
              </a:rPr>
              <a:t>PRZEPISY PRAWNE  - </a:t>
            </a:r>
            <a:r>
              <a:rPr lang="pl-PL" b="1" dirty="0">
                <a:solidFill>
                  <a:schemeClr val="accent3"/>
                </a:solidFill>
              </a:rPr>
              <a:t>KODEKS PRACY </a:t>
            </a:r>
          </a:p>
          <a:p>
            <a:pPr marL="0" indent="0">
              <a:buNone/>
            </a:pPr>
            <a:r>
              <a:rPr lang="pl-PL" sz="2800" b="1" dirty="0"/>
              <a:t>https://www.lexlege.pl/kp/rozdzial-i-urlopy-wypoczynkowe/275/</a:t>
            </a:r>
          </a:p>
          <a:p>
            <a:pPr marL="0" indent="0">
              <a:buNone/>
            </a:pPr>
            <a:r>
              <a:rPr lang="pl-PL" sz="2800" b="1" dirty="0"/>
              <a:t>http://www.urlopypracownicze.pl/artykul,81,18659,wymiar-i-udzielanie-pierwszego-urlopu-wypoczynkowego.html#:~:text=Prawo%20i%20wymiar%20pierwszego%20urlopu,153%20%C2%A7%201%20K.p.)</a:t>
            </a: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29067" y="4127864"/>
            <a:ext cx="4331562" cy="207699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394" y="4127865"/>
            <a:ext cx="3095897" cy="207699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3805" y="4127864"/>
            <a:ext cx="2390504" cy="207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56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1441"/>
            <a:ext cx="2677885" cy="457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pl-PL" sz="3000" b="1" dirty="0">
                <a:solidFill>
                  <a:schemeClr val="accent4"/>
                </a:solidFill>
              </a:rPr>
              <a:t>EWALUACJA</a:t>
            </a: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419462"/>
              </p:ext>
            </p:extLst>
          </p:nvPr>
        </p:nvGraphicFramePr>
        <p:xfrm>
          <a:off x="5481638" y="3232150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" name="Arkusz" r:id="rId3" imgW="1228873" imgH="390397" progId="Excel.Sheet.12">
                  <p:embed/>
                </p:oleObj>
              </mc:Choice>
              <mc:Fallback>
                <p:oleObj name="Arkusz" r:id="rId3" imgW="1228873" imgH="390397" progId="Excel.Sheet.12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638" y="3232150"/>
                        <a:ext cx="12287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241830"/>
              </p:ext>
            </p:extLst>
          </p:nvPr>
        </p:nvGraphicFramePr>
        <p:xfrm>
          <a:off x="561702" y="548641"/>
          <a:ext cx="11142619" cy="6102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5655">
                  <a:extLst>
                    <a:ext uri="{9D8B030D-6E8A-4147-A177-3AD203B41FA5}">
                      <a16:colId xmlns:a16="http://schemas.microsoft.com/office/drawing/2014/main" val="1391921536"/>
                    </a:ext>
                  </a:extLst>
                </a:gridCol>
                <a:gridCol w="2785655">
                  <a:extLst>
                    <a:ext uri="{9D8B030D-6E8A-4147-A177-3AD203B41FA5}">
                      <a16:colId xmlns:a16="http://schemas.microsoft.com/office/drawing/2014/main" val="1613383002"/>
                    </a:ext>
                  </a:extLst>
                </a:gridCol>
                <a:gridCol w="2624502">
                  <a:extLst>
                    <a:ext uri="{9D8B030D-6E8A-4147-A177-3AD203B41FA5}">
                      <a16:colId xmlns:a16="http://schemas.microsoft.com/office/drawing/2014/main" val="1073497597"/>
                    </a:ext>
                  </a:extLst>
                </a:gridCol>
                <a:gridCol w="2946807">
                  <a:extLst>
                    <a:ext uri="{9D8B030D-6E8A-4147-A177-3AD203B41FA5}">
                      <a16:colId xmlns:a16="http://schemas.microsoft.com/office/drawing/2014/main" val="3392608151"/>
                    </a:ext>
                  </a:extLst>
                </a:gridCol>
              </a:tblGrid>
              <a:tr h="436772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chemeClr val="tx1"/>
                          </a:solidFill>
                        </a:rPr>
                        <a:t>Liczba punktów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148102"/>
                  </a:ext>
                </a:extLst>
              </a:tr>
              <a:tr h="873544">
                <a:tc>
                  <a:txBody>
                    <a:bodyPr/>
                    <a:lstStyle/>
                    <a:p>
                      <a:r>
                        <a:rPr lang="pl-PL" dirty="0"/>
                        <a:t>Zawartość merytoryczna rozwiązania nr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Wybór oferty słabo</a:t>
                      </a:r>
                      <a:r>
                        <a:rPr lang="pl-PL" baseline="0" dirty="0"/>
                        <a:t> uzasadniony</a:t>
                      </a:r>
                      <a:r>
                        <a:rPr lang="pl-PL" dirty="0"/>
                        <a:t> merytorycznie.</a:t>
                      </a:r>
                      <a:r>
                        <a:rPr lang="pl-PL" baseline="0" dirty="0"/>
                        <a:t> </a:t>
                      </a:r>
                      <a:r>
                        <a:rPr lang="pl-PL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Wybór oferty dobrze uzasadniony merytorycznie.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Wybór oferty bardzo dobrze uzasadniony merytorycznie.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809747"/>
                  </a:ext>
                </a:extLst>
              </a:tr>
              <a:tr h="873544">
                <a:tc>
                  <a:txBody>
                    <a:bodyPr/>
                    <a:lstStyle/>
                    <a:p>
                      <a:r>
                        <a:rPr lang="pl-PL" dirty="0"/>
                        <a:t>Zawartość merytoryczna rozwiązania nr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słaba merytorycznie. Brakujące elementy.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dobra merytorycznie. Brak lub niewielkie błędy.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bardzo dobra merytorycznie. Poprawne treści.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236742"/>
                  </a:ext>
                </a:extLst>
              </a:tr>
              <a:tr h="87354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Zawartość merytoryczna rozwiązania nr 3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Praca słaba merytorycznie. Brakujące elementy.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dobra merytorycznie. Brak lub niewielkie błędy.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Praca bardzo dobra merytorycznie. Poprawne treści.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335173"/>
                  </a:ext>
                </a:extLst>
              </a:tr>
              <a:tr h="87354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Zawartość merytoryczna rozwiązania nr 4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Praca słaba merytorycznie. Brakujące elementy.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Praca dobra merytorycznie. Brak lub niewielkie błędy.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Praca bardzo dobra merytorycznie. Poprawne treści.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914006"/>
                  </a:ext>
                </a:extLst>
              </a:tr>
              <a:tr h="87354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Zawartość merytoryczna rozwiązania nr 5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Praca słaba merytorycznie. Brakujące elementy.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Praca dobra merytorycznie. Brak lub niewielkie błędy.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Praca bardzo dobra merytorycznie. Poprawne treści.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541711"/>
                  </a:ext>
                </a:extLst>
              </a:tr>
              <a:tr h="1073794">
                <a:tc>
                  <a:txBody>
                    <a:bodyPr/>
                    <a:lstStyle/>
                    <a:p>
                      <a:r>
                        <a:rPr lang="pl-PL" dirty="0"/>
                        <a:t>Zaangażowanie w pracę grupy, trafność uwag i wniosków.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Słabe zaangażowanie,</a:t>
                      </a:r>
                      <a:r>
                        <a:rPr lang="pl-PL" baseline="0" dirty="0"/>
                        <a:t> brak trafnych uwag i wniosków.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Duże zaangażowanie,</a:t>
                      </a:r>
                      <a:r>
                        <a:rPr lang="pl-PL" baseline="0" dirty="0"/>
                        <a:t> kilka trafnych uwag i wniosków.</a:t>
                      </a:r>
                      <a:endParaRPr lang="pl-PL" dirty="0"/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Bardzo duże zaangażowanie,</a:t>
                      </a:r>
                      <a:r>
                        <a:rPr lang="pl-PL" baseline="0" dirty="0"/>
                        <a:t> trafne uwagi i wnioski.</a:t>
                      </a:r>
                      <a:endParaRPr lang="pl-PL" dirty="0"/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564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566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2902" y="679270"/>
            <a:ext cx="2816596" cy="783771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080361"/>
              </p:ext>
            </p:extLst>
          </p:nvPr>
        </p:nvGraphicFramePr>
        <p:xfrm>
          <a:off x="692331" y="1645922"/>
          <a:ext cx="10593978" cy="4532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6989">
                  <a:extLst>
                    <a:ext uri="{9D8B030D-6E8A-4147-A177-3AD203B41FA5}">
                      <a16:colId xmlns:a16="http://schemas.microsoft.com/office/drawing/2014/main" val="3813572916"/>
                    </a:ext>
                  </a:extLst>
                </a:gridCol>
                <a:gridCol w="5296989">
                  <a:extLst>
                    <a:ext uri="{9D8B030D-6E8A-4147-A177-3AD203B41FA5}">
                      <a16:colId xmlns:a16="http://schemas.microsoft.com/office/drawing/2014/main" val="4203344437"/>
                    </a:ext>
                  </a:extLst>
                </a:gridCol>
              </a:tblGrid>
              <a:tr h="567021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tx1"/>
                          </a:solidFill>
                        </a:rPr>
                        <a:t>PUNKTY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tx1"/>
                          </a:solidFill>
                        </a:rPr>
                        <a:t>OCENA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736140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&lt;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niedostateczny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742611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9 - 8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dopuszczający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328922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14 - 10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975048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19 - 15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dobry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930880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23 -</a:t>
                      </a:r>
                      <a:r>
                        <a:rPr lang="pl-PL" sz="2800" b="1" baseline="0" dirty="0"/>
                        <a:t> 20</a:t>
                      </a:r>
                      <a:endParaRPr lang="pl-P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bardzo dobry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829302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celujący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341944"/>
                  </a:ext>
                </a:extLst>
              </a:tr>
            </a:tbl>
          </a:graphicData>
        </a:graphic>
      </p:graphicFrame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2183" y="444136"/>
            <a:ext cx="3647259" cy="120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92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1520" y="757646"/>
            <a:ext cx="10750731" cy="511822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2800" b="1" dirty="0">
                <a:solidFill>
                  <a:schemeClr val="accent4"/>
                </a:solidFill>
              </a:rPr>
              <a:t>KONKLUZJE – WNIOSKI KOŃCOWE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pl-PL" sz="2800" b="1" dirty="0">
                <a:solidFill>
                  <a:schemeClr val="tx1"/>
                </a:solidFill>
              </a:rPr>
              <a:t>Jakie korzyści osiągnęliście z realizacji tego projektu?</a:t>
            </a:r>
          </a:p>
          <a:p>
            <a:pPr marL="514350" indent="-514350">
              <a:buClr>
                <a:schemeClr val="accent2"/>
              </a:buClr>
              <a:buAutoNum type="arabicPeriod"/>
            </a:pPr>
            <a:r>
              <a:rPr lang="pl-PL" sz="2800" dirty="0">
                <a:solidFill>
                  <a:schemeClr val="tx1"/>
                </a:solidFill>
              </a:rPr>
              <a:t>Mogliście zastosować w praktyce swoją wiedzę i umiejętności związane z poszukiwaniem pierwszej pracy, przygotowaniem dokumentów aplikacyjnych oraz dokumentacji związanej z zatrudnieniem i trwaniem stosunku pracy.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pl-PL" sz="2800" dirty="0">
                <a:solidFill>
                  <a:schemeClr val="tx1"/>
                </a:solidFill>
              </a:rPr>
              <a:t>Zapoznaliście się z realiami współczesnego rynku pracy i wymaganiami stawianymi wobec poszukujących pracy. </a:t>
            </a:r>
          </a:p>
          <a:p>
            <a:pPr marL="514350" indent="-514350">
              <a:buClr>
                <a:schemeClr val="accent2"/>
              </a:buClr>
              <a:buAutoNum type="arabicPeriod"/>
            </a:pPr>
            <a:r>
              <a:rPr lang="pl-PL" sz="2800" dirty="0">
                <a:solidFill>
                  <a:schemeClr val="tx1"/>
                </a:solidFill>
              </a:rPr>
              <a:t>Nauczyliście się praktycznego zastosowania przepisów prawnych.</a:t>
            </a:r>
          </a:p>
          <a:p>
            <a:pPr marL="514350" indent="-514350">
              <a:buClr>
                <a:schemeClr val="accent2"/>
              </a:buClr>
              <a:buAutoNum type="arabicPeriod"/>
            </a:pPr>
            <a:r>
              <a:rPr lang="pl-PL" sz="2800" dirty="0">
                <a:solidFill>
                  <a:schemeClr val="tx1"/>
                </a:solidFill>
              </a:rPr>
              <a:t>Mogliście w ciekawy sposób utrwalić Waszą wiedzę.</a:t>
            </a:r>
          </a:p>
          <a:p>
            <a:pPr marL="514350" indent="-514350">
              <a:buClr>
                <a:schemeClr val="accent2"/>
              </a:buClr>
              <a:buAutoNum type="arabicPeriod"/>
            </a:pPr>
            <a:r>
              <a:rPr lang="pl-PL" sz="2800" dirty="0">
                <a:solidFill>
                  <a:schemeClr val="tx1"/>
                </a:solidFill>
              </a:rPr>
              <a:t>Uczyliście się planowania i organizacji własnej pracy.</a:t>
            </a:r>
          </a:p>
          <a:p>
            <a:pPr marL="514350" indent="-514350">
              <a:buAutoNum type="arabicPeriod"/>
            </a:pP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2368" y="4581117"/>
            <a:ext cx="2869883" cy="158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87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1520" y="757646"/>
            <a:ext cx="10750731" cy="511822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>
                <a:solidFill>
                  <a:schemeClr val="accent4"/>
                </a:solidFill>
              </a:rPr>
              <a:t>KONKLUZJE – WNIOSKI KOŃCOWE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 startAt="6"/>
            </a:pPr>
            <a:r>
              <a:rPr lang="pl-PL" sz="2800" dirty="0">
                <a:solidFill>
                  <a:schemeClr val="tx1"/>
                </a:solidFill>
              </a:rPr>
              <a:t>Nauczyliście się wykorzystywać Internet jako źródło informacji. 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 startAt="6"/>
            </a:pPr>
            <a:r>
              <a:rPr lang="pl-PL" sz="2800" dirty="0">
                <a:solidFill>
                  <a:schemeClr val="tx1"/>
                </a:solidFill>
              </a:rPr>
              <a:t>Nauczyliście się opracowywać informacje w różnych formach.</a:t>
            </a:r>
          </a:p>
          <a:p>
            <a:pPr marL="514350" indent="-514350">
              <a:spcAft>
                <a:spcPts val="300"/>
              </a:spcAft>
              <a:buClr>
                <a:schemeClr val="accent2"/>
              </a:buClr>
              <a:buFont typeface="+mj-lt"/>
              <a:buAutoNum type="arabicPeriod" startAt="6"/>
            </a:pPr>
            <a:r>
              <a:rPr lang="pl-PL" sz="2800" dirty="0">
                <a:solidFill>
                  <a:schemeClr val="tx1"/>
                </a:solidFill>
              </a:rPr>
              <a:t>Uczyliście się trudnej sztuki współpracy w grupie. 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 startAt="6"/>
            </a:pPr>
            <a:r>
              <a:rPr lang="pl-PL" sz="2800" dirty="0">
                <a:solidFill>
                  <a:schemeClr val="tx1"/>
                </a:solidFill>
              </a:rPr>
              <a:t>Mogliście Waszą pracę zaprezentować na forum klasy i podzielić się swoją wiedzą i umiejętnościami.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 startAt="6"/>
            </a:pPr>
            <a:r>
              <a:rPr lang="pl-PL" sz="2800" dirty="0">
                <a:solidFill>
                  <a:schemeClr val="tx1"/>
                </a:solidFill>
              </a:rPr>
              <a:t>Mogliście wyrazić swoje opinie i wysłuchać opinii i pomysłów swoich kolegów.</a:t>
            </a:r>
          </a:p>
          <a:p>
            <a:pPr marL="0" indent="0">
              <a:buClr>
                <a:schemeClr val="accent2"/>
              </a:buClr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0" indent="0">
              <a:buClr>
                <a:schemeClr val="accent2"/>
              </a:buClr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0" indent="0">
              <a:buClr>
                <a:schemeClr val="accent2"/>
              </a:buClr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3440" y="4611190"/>
            <a:ext cx="3971109" cy="177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94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4583" y="668623"/>
            <a:ext cx="10698480" cy="66378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3000" b="1" dirty="0">
                <a:solidFill>
                  <a:schemeClr val="accent4"/>
                </a:solidFill>
              </a:rPr>
              <a:t>PORADNIK DLA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4583" y="1332411"/>
            <a:ext cx="10698480" cy="454345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>
              <a:spcBef>
                <a:spcPts val="475"/>
              </a:spcBef>
            </a:pPr>
            <a:r>
              <a:rPr lang="pl-PL" dirty="0">
                <a:latin typeface="Trebuchet MS" pitchFamily="34"/>
              </a:rPr>
              <a:t>Podział na grupy może być dokonany według różnych kryteriów, np. ze względu na możliwości poznawcze uczniów, ich umiejętności, zainteresowania, tak aby „równo” rozłożyć siły w poszczególnych grupach.</a:t>
            </a:r>
          </a:p>
          <a:p>
            <a:pPr lvl="0">
              <a:spcBef>
                <a:spcPts val="475"/>
              </a:spcBef>
            </a:pPr>
            <a:r>
              <a:rPr lang="pl-PL" dirty="0">
                <a:latin typeface="Trebuchet MS" pitchFamily="34"/>
              </a:rPr>
              <a:t>Nauczyciel powinien dokładnie przeanalizować treści wspólnie z uczniami, aż do momentu ich zrozumienia przez uczniów. Powinien jednak bardziej służyć im pomocą, radą, wyjaśnieniami, a nie gotowymi rozwiązaniami. Taka metoda będzie dobrą formą wdrażania do samodzielności.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8103" y="4545874"/>
            <a:ext cx="5394960" cy="167204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583" y="4545874"/>
            <a:ext cx="5303520" cy="176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12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4583" y="668623"/>
            <a:ext cx="10698480" cy="66378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3000" b="1" dirty="0">
                <a:solidFill>
                  <a:schemeClr val="accent4"/>
                </a:solidFill>
              </a:rPr>
              <a:t>PORADNIK DLA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4583" y="1332411"/>
            <a:ext cx="10698480" cy="489857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475"/>
              </a:spcBef>
            </a:pPr>
            <a:r>
              <a:rPr lang="pl-PL" dirty="0">
                <a:latin typeface="Trebuchet MS" pitchFamily="34"/>
              </a:rPr>
              <a:t>Nauczyciel może pomagać uczniom, gdy pracują w grupach zadając im pytania otwarte naprowadzające. Należy pamiętać, że uczą się oni nowego sposobu pracy (procesu).  </a:t>
            </a:r>
          </a:p>
          <a:p>
            <a:pPr>
              <a:spcBef>
                <a:spcPts val="475"/>
              </a:spcBef>
            </a:pPr>
            <a:r>
              <a:rPr lang="pl-PL" dirty="0">
                <a:latin typeface="Trebuchet MS" pitchFamily="34"/>
              </a:rPr>
              <a:t>Nauczyciel powinien podawać uczniom konkretne informacje dotyczące oceny ich osiągnięć, zarówno w czasie pracy grupowej, jak i przy podsumowaniu wyników.  </a:t>
            </a:r>
          </a:p>
          <a:p>
            <a:pPr>
              <a:spcBef>
                <a:spcPts val="475"/>
              </a:spcBef>
            </a:pPr>
            <a:r>
              <a:rPr lang="pl-PL" dirty="0">
                <a:latin typeface="Trebuchet MS" pitchFamily="34"/>
              </a:rPr>
              <a:t>Czas na realizację projektu powinien być dostosowany do możliwości uczniów. Nie jest z góry narzucony.</a:t>
            </a:r>
          </a:p>
          <a:p>
            <a:pPr marL="0" lvl="0" indent="0">
              <a:spcBef>
                <a:spcPts val="475"/>
              </a:spcBef>
              <a:buNone/>
            </a:pPr>
            <a:endParaRPr lang="pl-PL" dirty="0">
              <a:latin typeface="Trebuchet MS" pitchFamily="34"/>
            </a:endParaRPr>
          </a:p>
          <a:p>
            <a:pPr marL="0" lvl="0" indent="0">
              <a:spcBef>
                <a:spcPts val="475"/>
              </a:spcBef>
              <a:buNone/>
            </a:pPr>
            <a:endParaRPr lang="pl-PL" dirty="0">
              <a:latin typeface="Trebuchet MS" pitchFamily="34"/>
            </a:endParaRPr>
          </a:p>
          <a:p>
            <a:pPr marL="0" lvl="0" indent="0">
              <a:spcBef>
                <a:spcPts val="475"/>
              </a:spcBef>
              <a:buNone/>
            </a:pPr>
            <a:endParaRPr lang="pl-PL" dirty="0">
              <a:latin typeface="Trebuchet MS" pitchFamily="34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2583" y="4245429"/>
            <a:ext cx="5210480" cy="209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21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834" y="2534193"/>
            <a:ext cx="3224347" cy="40495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2700" b="1" dirty="0">
                <a:solidFill>
                  <a:srgbClr val="C00000"/>
                </a:solidFill>
              </a:rPr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6834" y="2939143"/>
            <a:ext cx="10659292" cy="334409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pl-PL" dirty="0"/>
              <a:t>Witajcie </a:t>
            </a:r>
            <a:r>
              <a:rPr lang="pl-PL" dirty="0">
                <a:sym typeface="Wingdings" panose="05000000000000000000" pitchFamily="2" charset="2"/>
              </a:rPr>
              <a:t></a:t>
            </a:r>
          </a:p>
          <a:p>
            <a:pPr marL="0" indent="0">
              <a:spcAft>
                <a:spcPts val="0"/>
              </a:spcAft>
              <a:buNone/>
            </a:pPr>
            <a:r>
              <a:rPr lang="pl-PL" dirty="0"/>
              <a:t>W życiu każdego z nas nadchodzi moment, kiedy rozpoczynamy karierę zawodową. Zaczynamy poszukiwania wymarzonej pracy, przygotowujemy swój życiorys zawodowy, umawiamy się na rozmowy kwalifikacyjne, aż w końcu doczekujemy dnia, w którym otrzymujemy informację o pozytywnym rozpatrzeniu naszej kandydatury. Nadchodzi więc dzień, w którym podejmiemy swoją pierwszą w życiu pracę.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pl-PL" dirty="0"/>
              <a:t>Praca stanowi dla nas źródło dochodu. Wykonywanie pracy daje nam także możliwość samorealizacji, rozwijania umiejętności i kształtowania własnej osobowości. </a:t>
            </a:r>
          </a:p>
        </p:txBody>
      </p:sp>
      <p:pic>
        <p:nvPicPr>
          <p:cNvPr id="1026" name="Picture 2" descr="Gospodarka i rynek pracy a imigranci w perspektywie roku 2030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" y="-1"/>
            <a:ext cx="10959737" cy="242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955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8B442A-4155-4DFF-A4FC-D72B74715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12513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pl-PL" dirty="0"/>
              <a:t>Projekt „</a:t>
            </a:r>
            <a:r>
              <a:rPr lang="pl-PL" b="0" i="0" dirty="0">
                <a:effectLst/>
              </a:rPr>
              <a:t>Innowacyjne narzędzia w edukacji zawodowej dla niesłyszących</a:t>
            </a:r>
            <a:r>
              <a:rPr lang="pl-PL" dirty="0"/>
              <a:t>” korzysta z dofinansowania otrzymanego od Islandii, Liechtensteinu i Norwegii w ramach funduszy EOG. 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7933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3954" y="836024"/>
            <a:ext cx="10946675" cy="323958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300" dirty="0"/>
              <a:t>Zadanie, które dla Was przygotowałam pozwoli Wam przejść przez kolejne najważniejsze etapy związane z poszukiwaniem pracy, a następnie zawarciem umowy o pracę. Dowiecie się także jaka jest najkorzystniejsza forma zatrudnienia pracownika.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pl-PL" sz="2300" dirty="0"/>
              <a:t>Wybór formy zatrudnienia jest bardzo ważny, ponieważ określa wynikające z niej obowiązki dla pracownika i pracodawcy, ma wpływ na czas pracy, wysokość wynagrodzenia i prawo do urlopu wypoczynkowego pracownika. Pamiętaj, że przed podpisaniem umowy z przyszłym pracodawcą warto poznać wszystkie skutki, jakie wynikają z jej zawarcia!!!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pl-PL" sz="2300" b="1" dirty="0"/>
              <a:t>ZACZYNAMY!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13954" y="540413"/>
            <a:ext cx="3341913" cy="4262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l-PL" sz="2600" b="1" dirty="0">
                <a:solidFill>
                  <a:srgbClr val="C00000"/>
                </a:solidFill>
              </a:rPr>
              <a:t>WPROWADZENIE</a:t>
            </a:r>
          </a:p>
        </p:txBody>
      </p:sp>
      <p:pic>
        <p:nvPicPr>
          <p:cNvPr id="2050" name="Picture 2" descr="Polski rynek pracy z przejrzystym systemem wynagradzania — czy to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" y="4075611"/>
            <a:ext cx="11299372" cy="232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792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2150" y="629435"/>
            <a:ext cx="2116180" cy="40253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2600" b="1" dirty="0">
                <a:solidFill>
                  <a:srgbClr val="C00000"/>
                </a:solidFill>
              </a:rPr>
              <a:t>ZADANIE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2150" y="1031966"/>
            <a:ext cx="10567850" cy="361841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pl-PL" dirty="0"/>
              <a:t>Waszym zadaniem będzie </a:t>
            </a:r>
            <a:r>
              <a:rPr lang="pl-PL" b="1" dirty="0">
                <a:solidFill>
                  <a:schemeClr val="tx1"/>
                </a:solidFill>
              </a:rPr>
              <a:t>wybór w Internecie atrakcyjnej dla Was oferty pracy, a następnie przygotowanie dokumentacji związanej z przyjęciem Was jako pracownika na dane stanowisko pracy oraz dokumentów związanych z trwaniem stosunku pracy. </a:t>
            </a:r>
          </a:p>
          <a:p>
            <a:pPr>
              <a:spcAft>
                <a:spcPts val="0"/>
              </a:spcAft>
            </a:pPr>
            <a:r>
              <a:rPr lang="pl-PL" dirty="0"/>
              <a:t>Wzory dokumentów, oferty pracy oraz niezbędne informacje potrzebne do wykonania zadania odszukajcie we wskazanych przeze mnie źródłach internetowych. </a:t>
            </a:r>
          </a:p>
          <a:p>
            <a:pPr>
              <a:spcAft>
                <a:spcPts val="0"/>
              </a:spcAft>
            </a:pPr>
            <a:r>
              <a:rPr lang="pl-PL" dirty="0"/>
              <a:t> Zadanie wykonajcie w trzyosobowych grupach. </a:t>
            </a:r>
          </a:p>
          <a:p>
            <a:r>
              <a:rPr lang="pl-PL" dirty="0"/>
              <a:t>W każdej grupie wybierzcie lidera – koordynatora, który jednocześnie będzie prezentował pracodawcę (dyrektora) zatrudniającego nowego pracownika. </a:t>
            </a:r>
          </a:p>
        </p:txBody>
      </p:sp>
      <p:pic>
        <p:nvPicPr>
          <p:cNvPr id="1026" name="Picture 2" descr="Open space a praca programisty - No Fluff Jobs - blo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79" y="4650378"/>
            <a:ext cx="4193177" cy="169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erwsza praca w IT - Q&amp;A z pytaniami od kandydatów - No Fluff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5" y="4650378"/>
            <a:ext cx="3474718" cy="169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ster Smiley • Pixers® - Wir leben, um zu veränder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331" y="235131"/>
            <a:ext cx="1045030" cy="79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390" y="4650378"/>
            <a:ext cx="3788228" cy="169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3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960" y="825378"/>
            <a:ext cx="1904998" cy="40253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2600" b="1" dirty="0">
                <a:solidFill>
                  <a:srgbClr val="C00000"/>
                </a:solidFill>
              </a:rPr>
              <a:t>ZADANIE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2959" y="1227909"/>
            <a:ext cx="10685417" cy="464795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pl-PL" b="1" dirty="0"/>
              <a:t>Lider grupy organizuje pracę Waszego zespołu i odpowiada za końcowy efekt Waszej pracy. Lider grupy wskaże 2 osoby: jedną - pełniącą rolę poszukującego pracy, a następnie nowo zatrudnionego pracownika oraz drugą - pracownika Działu Kadr i Płac w danym zakładzie pracy, który będzie odpowiedzialny za przygotowanie dokumentów dotyczących spraw pracowniczych. </a:t>
            </a:r>
          </a:p>
          <a:p>
            <a:r>
              <a:rPr lang="pl-PL" b="1" dirty="0"/>
              <a:t>Każda grupa samodzielnie zdecyduje w jakiej formie wykona i zaprezentuje efekty swojej pracy. Może to być prezentacja multimedialna, plakat (np. wydruki dokumentów wykonanych w wybranych programach komputerowych), wystawa, </a:t>
            </a:r>
            <a:r>
              <a:rPr lang="pl-PL" b="1" dirty="0" err="1"/>
              <a:t>lapbook</a:t>
            </a:r>
            <a:r>
              <a:rPr lang="pl-PL" b="1" dirty="0"/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b="1" dirty="0"/>
              <a:t>Na koniec zaprezentujcie efekty swojej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    pracy Waszym kolegom z klasy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    i nauczycielowi.</a:t>
            </a:r>
          </a:p>
        </p:txBody>
      </p:sp>
      <p:pic>
        <p:nvPicPr>
          <p:cNvPr id="1026" name="Picture 2" descr="Błędne koło w IT, czyli dlaczego na rynku pracy brakuje ofert dla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78" y="4101737"/>
            <a:ext cx="5159828" cy="217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Znalezione obrazy dla zapytania emoticones con movimiento 3d | Obraz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851" y="104502"/>
            <a:ext cx="1463040" cy="112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373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1703" y="849085"/>
            <a:ext cx="1926772" cy="66620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pl-PL" sz="3300" b="1" dirty="0">
                <a:solidFill>
                  <a:srgbClr val="C00000"/>
                </a:solidFill>
              </a:rPr>
              <a:t>PROCES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61703" y="1515291"/>
            <a:ext cx="11129554" cy="47859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000" b="1" dirty="0"/>
              <a:t>W celu zrealizowania zadania </a:t>
            </a:r>
          </a:p>
          <a:p>
            <a:pPr>
              <a:spcAft>
                <a:spcPts val="600"/>
              </a:spcAft>
            </a:pPr>
            <a:r>
              <a:rPr lang="pl-PL" sz="3000" b="1" dirty="0"/>
              <a:t>wykonajcie następujące czynności:</a:t>
            </a:r>
          </a:p>
          <a:p>
            <a:r>
              <a:rPr lang="pl-PL" sz="3000" b="1" dirty="0"/>
              <a:t>1). Wyszukajcie w Internecie ofertę pracy, którą chcecie w przyszłości wykonywać. Weźcie pod uwagę miejsce pracy, własne możliwości, predyspozycje, zainteresowania. Wykorzystajcie w tym celu podane przeze mnie najpopularniejsze adresy internetowe z ofertami pracy. </a:t>
            </a:r>
            <a:r>
              <a:rPr lang="pl-PL" sz="3000" b="1" dirty="0">
                <a:solidFill>
                  <a:srgbClr val="00B050"/>
                </a:solidFill>
              </a:rPr>
              <a:t>Czynność tę wykona uczeń występujący w roli osoby poszukującej pracy.</a:t>
            </a:r>
            <a:endParaRPr lang="pl-PL" dirty="0"/>
          </a:p>
          <a:p>
            <a:endParaRPr lang="pl-PL" sz="3000" b="1" dirty="0">
              <a:solidFill>
                <a:srgbClr val="00B050"/>
              </a:solidFill>
            </a:endParaRPr>
          </a:p>
          <a:p>
            <a:endParaRPr lang="pl-PL" sz="3000" b="1" dirty="0">
              <a:solidFill>
                <a:srgbClr val="00B050"/>
              </a:solidFill>
            </a:endParaRPr>
          </a:p>
        </p:txBody>
      </p:sp>
      <p:pic>
        <p:nvPicPr>
          <p:cNvPr id="3076" name="Picture 4" descr="RekrutacjaSpecjalistów.pl - Specjaliści na rynku prac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114" y="0"/>
            <a:ext cx="5225143" cy="257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Ogłoszenie o wolnym stanowisku pracy w Urzędzie Statystycznym w ...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4835470"/>
            <a:ext cx="2965268" cy="144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236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2502" y="490522"/>
            <a:ext cx="4726577" cy="2331056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9451" y="2821576"/>
            <a:ext cx="11179629" cy="357922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pl-PL" sz="3200" b="1" dirty="0">
                <a:solidFill>
                  <a:srgbClr val="C00000"/>
                </a:solidFill>
              </a:rPr>
              <a:t>PROCES</a:t>
            </a:r>
            <a:endParaRPr lang="pl-PL" sz="3200" b="1" dirty="0"/>
          </a:p>
          <a:p>
            <a:pPr marL="0" indent="0">
              <a:buNone/>
            </a:pPr>
            <a:r>
              <a:rPr lang="pl-PL" sz="3000" b="1" dirty="0"/>
              <a:t>2). Przygotujcie życiorys zawodowy, zwany </a:t>
            </a:r>
            <a:r>
              <a:rPr lang="pl-PL" sz="3000" b="1" i="1" dirty="0"/>
              <a:t>curriculum vitae </a:t>
            </a:r>
            <a:r>
              <a:rPr lang="pl-PL" sz="3000" b="1" dirty="0"/>
              <a:t>(w skrócie CV), czyli dokument zawierający uporządkowane informacje o kandydacie na stanowisko pracy. Pamiętajcie, że CV to Wasz pierwszy kontakt z pracodawcą, który często podejmuje decyzję na podstawie pierwszego wrażenia. Należy więc starannie go opracować. </a:t>
            </a:r>
            <a:r>
              <a:rPr lang="pl-PL" sz="3000" b="1" dirty="0">
                <a:solidFill>
                  <a:srgbClr val="00B050"/>
                </a:solidFill>
              </a:rPr>
              <a:t>Sporządzenie</a:t>
            </a:r>
            <a:r>
              <a:rPr lang="pl-PL" sz="3000" b="1" dirty="0"/>
              <a:t> </a:t>
            </a:r>
            <a:r>
              <a:rPr lang="pl-PL" sz="3000" b="1" dirty="0">
                <a:solidFill>
                  <a:srgbClr val="00B050"/>
                </a:solidFill>
              </a:rPr>
              <a:t>swojego CV należy zlecić uczniowi występującemu w roli osoby poszukującej pracy, </a:t>
            </a:r>
            <a:r>
              <a:rPr lang="pl-PL" sz="3000" b="1" dirty="0"/>
              <a:t>celem przedstawienia dokumentu w odpowiedzi na wybraną ofertę pracy. Pomocne będą dla niego wzory CV zamieszczone w podanych źródłach internetowych.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451" y="490522"/>
            <a:ext cx="3483356" cy="233105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2806" y="490520"/>
            <a:ext cx="2969695" cy="233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84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9897" y="2455817"/>
            <a:ext cx="10593977" cy="374904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pl-PL" sz="3000" b="1" dirty="0">
                <a:solidFill>
                  <a:srgbClr val="C00000"/>
                </a:solidFill>
              </a:rPr>
              <a:t>PROCES</a:t>
            </a:r>
          </a:p>
          <a:p>
            <a:pPr marL="0" indent="0">
              <a:buNone/>
            </a:pPr>
            <a:r>
              <a:rPr lang="pl-PL" sz="3000" b="1" dirty="0">
                <a:solidFill>
                  <a:schemeClr val="tx1"/>
                </a:solidFill>
              </a:rPr>
              <a:t>3). Przygotujcie umowę o pracę dla nowego pracownika, na podstawie wzoru zamieszczonego w zasobach internetowych. Pamiętajcie, że jest to pierwsza w życiu umowa o pracę dla tego pracownika. </a:t>
            </a:r>
            <a:r>
              <a:rPr lang="pl-PL" sz="3000" b="1" dirty="0">
                <a:solidFill>
                  <a:srgbClr val="00B050"/>
                </a:solidFill>
              </a:rPr>
              <a:t>Sporządzenie umowy i ustalenie warunków zatrudnienia (okres zatrudnienia, wynagrodzenie brutto itp.) należy zlecić uczniom występującym w roli dyrektora i pracownika Działu Kadr i Płac.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3767" y="673689"/>
            <a:ext cx="3720735" cy="21348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8497" y="673689"/>
            <a:ext cx="6546670" cy="178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95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3920" y="496390"/>
            <a:ext cx="3148149" cy="21684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7474" y="496389"/>
            <a:ext cx="2677886" cy="213428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3325" y="2664822"/>
            <a:ext cx="11168744" cy="367066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pl-PL" sz="3000" b="1" dirty="0">
                <a:solidFill>
                  <a:srgbClr val="C00000"/>
                </a:solidFill>
              </a:rPr>
              <a:t>PROCES</a:t>
            </a:r>
          </a:p>
          <a:p>
            <a:pPr marL="0" indent="0">
              <a:buNone/>
            </a:pPr>
            <a:r>
              <a:rPr lang="pl-PL" sz="2700" b="1" dirty="0">
                <a:solidFill>
                  <a:schemeClr val="tx1"/>
                </a:solidFill>
              </a:rPr>
              <a:t>4). Sporządźcie listę płac nowemu pracownikowi za pierwszy miesiąc jego pracy (wynagrodzenie brutto na podstawie umowy o pracę). W celu ustalenia wysokości wynagrodzenia netto, czyli wynagrodzenia do wypłaty, skorzystajcie z kalkulatora wynagrodzeń podanego przeze mnie w źródłach internetowych. W Internecie sprawdźcie też wysokość podatku dochodowego PIT dla osób w wieku do 26 lat, w celu wprowadzenia poprawnych danych w kalkulatorze wynagrodzeń. </a:t>
            </a:r>
            <a:r>
              <a:rPr lang="pl-PL" sz="2700" b="1" dirty="0">
                <a:solidFill>
                  <a:srgbClr val="00B050"/>
                </a:solidFill>
              </a:rPr>
              <a:t>Sporządzenie listy płac należy zlecić uczniowi występującemu w roli pracownika Działu Kadr i Płac.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3327" y="496389"/>
            <a:ext cx="5434146" cy="213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169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2566</TotalTime>
  <Words>1568</Words>
  <Application>Microsoft Office PowerPoint</Application>
  <PresentationFormat>Panoramiczny</PresentationFormat>
  <Paragraphs>122</Paragraphs>
  <Slides>20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5" baseType="lpstr">
      <vt:lpstr>Arial</vt:lpstr>
      <vt:lpstr>Garamond</vt:lpstr>
      <vt:lpstr>Trebuchet MS</vt:lpstr>
      <vt:lpstr>Organiczny</vt:lpstr>
      <vt:lpstr>Arkusz</vt:lpstr>
      <vt:lpstr>Jestem aktywnym i świadomym uczestnikiem rynku pracy!  Podejmuję moją pierwszą pracę.</vt:lpstr>
      <vt:lpstr>WPROWADZENIE</vt:lpstr>
      <vt:lpstr>Prezentacja programu PowerPoint</vt:lpstr>
      <vt:lpstr>ZADANIE</vt:lpstr>
      <vt:lpstr>ZADANIE</vt:lpstr>
      <vt:lpstr>PROCES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EWALUACJA</vt:lpstr>
      <vt:lpstr>Prezentacja programu PowerPoint</vt:lpstr>
      <vt:lpstr>Prezentacja programu PowerPoint</vt:lpstr>
      <vt:lpstr>Prezentacja programu PowerPoint</vt:lpstr>
      <vt:lpstr>PORADNIK DLA NAUCZYCIELA</vt:lpstr>
      <vt:lpstr>PORADNIK DLA NAUCZYCIELA</vt:lpstr>
      <vt:lpstr>Projekt „Innowacyjne narzędzia w edukacji zawodowej dla niesłyszących” korzysta z dofinansowania otrzymanego od Islandii, Liechtensteinu i Norwegii w ramach funduszy EOG.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Jestem aktywnym i świadomym uczestnikiem rynku pracy.  Moja pierwsza praca!</dc:title>
  <dc:creator>ja</dc:creator>
  <cp:lastModifiedBy>Dell</cp:lastModifiedBy>
  <cp:revision>311</cp:revision>
  <dcterms:created xsi:type="dcterms:W3CDTF">2020-08-20T13:55:40Z</dcterms:created>
  <dcterms:modified xsi:type="dcterms:W3CDTF">2020-09-13T18:41:12Z</dcterms:modified>
</cp:coreProperties>
</file>